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7" r:id="rId2"/>
    <p:sldId id="348" r:id="rId3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ia Tividosheva" userId="2d46e53d-a03a-40b2-a2a7-f6ee0c3195b6" providerId="ADAL" clId="{2D36EC3F-BCAC-4046-85A8-9CB17B434901}"/>
    <pc:docChg chg="custSel modSld">
      <pc:chgData name="Vania Tividosheva" userId="2d46e53d-a03a-40b2-a2a7-f6ee0c3195b6" providerId="ADAL" clId="{2D36EC3F-BCAC-4046-85A8-9CB17B434901}" dt="2022-11-18T13:26:54.411" v="125" actId="20577"/>
      <pc:docMkLst>
        <pc:docMk/>
      </pc:docMkLst>
      <pc:sldChg chg="modSp mod">
        <pc:chgData name="Vania Tividosheva" userId="2d46e53d-a03a-40b2-a2a7-f6ee0c3195b6" providerId="ADAL" clId="{2D36EC3F-BCAC-4046-85A8-9CB17B434901}" dt="2022-11-18T13:26:54.411" v="125" actId="20577"/>
        <pc:sldMkLst>
          <pc:docMk/>
          <pc:sldMk cId="1505913954" sldId="347"/>
        </pc:sldMkLst>
        <pc:spChg chg="mod">
          <ac:chgData name="Vania Tividosheva" userId="2d46e53d-a03a-40b2-a2a7-f6ee0c3195b6" providerId="ADAL" clId="{2D36EC3F-BCAC-4046-85A8-9CB17B434901}" dt="2022-11-18T13:26:54.411" v="125" actId="20577"/>
          <ac:spMkLst>
            <pc:docMk/>
            <pc:sldMk cId="1505913954" sldId="347"/>
            <ac:spMk id="26" creationId="{BC296857-74B4-4FB1-AE1B-12C6FB1F1AA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F5604-BDB6-495C-869B-25DBD70752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56A190-EBDD-4420-BBE5-AB7ABB5179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B6323A-F1EE-4FA9-8928-4CD4B777E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81EDD-7C6F-43A6-8BB9-41BF6C34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4DBE7-817F-4C1C-B18D-6C26CF1ED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4551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0D936-069A-4D0E-85B9-72CC111FE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8EE44C-40E5-4A96-960F-DB88DC6894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81F12-C0C8-415B-A732-E27F91230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3026C-BCC8-4751-BC24-6AD05CA13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8EDD7-F993-4326-98B1-E3EB57D51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46607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6C3866-AEDD-45F4-B704-A0A0FF85FC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E75829-3166-4B42-BFCE-3DBC6DA58F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024318-8729-409E-AFF8-37A09E24B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B32E5-1F2D-43BC-8117-FD56AD88C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B451E-BD68-4334-8692-0CB78209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5130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CC05E-37B7-4F48-8A53-534331FBA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EF4F6B-C3CC-4DC6-A520-59A8853CF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726E3-E636-4A3A-8BC3-F9B23AB53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AFCB4-EE21-4250-845E-55926CB35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EA41F-BB30-443C-85AF-E6BEF2D2D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5369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55FF53-0715-466E-98AF-43908B0A2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5F4C1-C0B0-4E5E-ACF3-2F7DAA749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AAE3B-D057-4B0A-9C95-49BB80A45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4D5A49-A40F-4C26-8524-DB1641A1A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696BA-36D4-40B2-9E04-6A2F7F4C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71503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4A143-DC58-457B-A6EE-C353732CC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530BE-6E6F-4150-8D61-0288C7837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214AE1-428D-4270-8066-F0200A6FF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72E6B-3683-476E-8B01-4EAC52AB8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03716-A3A1-4740-946B-5DCB8C43F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47FB6-7957-4801-BFAC-7C2607C50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2657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B11A1-5A7E-455F-B798-B0518C96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97637E-DA07-4DC0-ACF4-1FE5F9BC30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0F1B00-164C-4742-B4B4-52CD0034E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159944-1EC8-42F3-8A7B-6C7D2A0644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8EE6C8-FD45-4E2A-A770-6385670CF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87850E-03A2-4047-9180-9D584D30C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3F19C6-AAD9-485F-A628-7E14E5B69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7E0122-151E-4217-B2ED-4D94F09B3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32775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F0834-A5C8-428E-BFA3-2BD4AD425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DEB770-227A-4A3D-83C9-37D3838DF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093B4C-25C2-42BA-A7AF-D56E044D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0CD9D-80FB-4241-916F-227BC28EB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63339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5B06D6-060A-4D66-B1B9-44A7986C4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0CEBF3-FCF1-425E-8AF0-6D28971BD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D52C78-8E36-4DE4-B04B-C4CB46F1F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41331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8F4E0B-2B2A-40CA-BB87-9166691A3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554B5-9D44-4ADF-AD6F-EB31E7299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2A651F-39F6-419D-8CFF-5146881544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1779C1-1FA2-4DB6-910B-CD2420BE8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29AE3-CCF1-4722-9F49-02A58D198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1BDAA-BDEB-4DE4-AB02-13B589DC5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23233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DD7AF-E94C-46E9-8816-951B4F082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840EF9-AE09-48C3-B426-7B80A8C16B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2904EC-5925-43DA-8F5E-7889FC94E4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4FBEDF-3F0E-4464-8E02-9B8C057DF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67EA70-D01A-4003-B0B5-9EC4DC426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269E0-88D6-4A5D-9C07-1ADD86FE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8318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EC2569-6A6E-4784-B0D8-3FC740B98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0605F5-4880-45BC-B303-419BD8C92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D693E-78AE-4860-B635-7A30F9E780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43760-30C7-4F0E-9B45-2B042411D179}" type="datetimeFigureOut">
              <a:rPr lang="bg-BG" smtClean="0"/>
              <a:t>18.11.2022 г.</a:t>
            </a:fld>
            <a:endParaRPr lang="bg-B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FC1A2-155D-43E4-8930-FF4DA4AD02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C3CD22-1FF9-4DE0-B409-E98947059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DE2D3-6B8B-4A93-AC42-4AD31F5E687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0079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DFCC329-BBEC-450E-B2E8-9590AB0A729C}"/>
              </a:ext>
            </a:extLst>
          </p:cNvPr>
          <p:cNvSpPr/>
          <p:nvPr/>
        </p:nvSpPr>
        <p:spPr>
          <a:xfrm>
            <a:off x="1524000" y="120320"/>
            <a:ext cx="8570356" cy="358227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МОН</a:t>
            </a:r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1C8D6721-8CDF-4155-AED3-EC3D6332AE40}"/>
              </a:ext>
            </a:extLst>
          </p:cNvPr>
          <p:cNvSpPr/>
          <p:nvPr/>
        </p:nvSpPr>
        <p:spPr>
          <a:xfrm>
            <a:off x="5711638" y="501562"/>
            <a:ext cx="191857" cy="271675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D1515EA-4937-49EE-9399-229DADCAC6F0}"/>
              </a:ext>
            </a:extLst>
          </p:cNvPr>
          <p:cNvSpPr/>
          <p:nvPr/>
        </p:nvSpPr>
        <p:spPr>
          <a:xfrm>
            <a:off x="1780674" y="811961"/>
            <a:ext cx="7352276" cy="655892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 СЕКТОРНИ СЪВЕТИ ЗА УМЕНИЯТА (ССУ) + МЕЖДУСЕКТОРЕН СЪВЕТ ЗА УМЕНИЯТА</a:t>
            </a:r>
          </a:p>
          <a:p>
            <a:pPr algn="ctr"/>
            <a:r>
              <a:rPr lang="bg-BG" sz="1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 обхват 10 професионални направления</a:t>
            </a:r>
          </a:p>
        </p:txBody>
      </p:sp>
      <p:sp>
        <p:nvSpPr>
          <p:cNvPr id="39" name="Arrow: Left 38">
            <a:extLst>
              <a:ext uri="{FF2B5EF4-FFF2-40B4-BE49-F238E27FC236}">
                <a16:creationId xmlns:a16="http://schemas.microsoft.com/office/drawing/2014/main" id="{849341B4-B5A9-468A-AECB-3F55EC95E03D}"/>
              </a:ext>
            </a:extLst>
          </p:cNvPr>
          <p:cNvSpPr/>
          <p:nvPr/>
        </p:nvSpPr>
        <p:spPr>
          <a:xfrm>
            <a:off x="9287128" y="776470"/>
            <a:ext cx="2841210" cy="885317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2">
                    <a:lumMod val="50000"/>
                  </a:schemeClr>
                </a:solidFill>
              </a:rPr>
              <a:t>Възлагане МОН (чл. 42а, ал.3 УП на МОН)</a:t>
            </a:r>
            <a:endParaRPr lang="bg-BG" sz="11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ED7D03-1029-4BA1-8751-4E6A4F389469}"/>
              </a:ext>
            </a:extLst>
          </p:cNvPr>
          <p:cNvSpPr/>
          <p:nvPr/>
        </p:nvSpPr>
        <p:spPr>
          <a:xfrm>
            <a:off x="681854" y="2192158"/>
            <a:ext cx="5131903" cy="486840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bg-BG" sz="12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 ПРОФЕСИОНАЛНИ НАПРАВЛЕНИЯ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AB43C72-40FB-42D3-B389-40D8FDD270D9}"/>
              </a:ext>
            </a:extLst>
          </p:cNvPr>
          <p:cNvSpPr/>
          <p:nvPr/>
        </p:nvSpPr>
        <p:spPr>
          <a:xfrm>
            <a:off x="1899085" y="3027267"/>
            <a:ext cx="1693849" cy="2386006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fontAlgn="ctr"/>
            <a:r>
              <a:rPr lang="ru-RU" sz="1100" b="0" i="0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</a:rPr>
              <a:t>II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Актуализиране на ДОС или разработване на ДОС за придобиване на квалификация по нова професия - Д1</a:t>
            </a:r>
          </a:p>
          <a:p>
            <a:pPr fontAlgn="ctr"/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ДОС за професия с приложен към него НИП: </a:t>
            </a:r>
          </a:p>
          <a:p>
            <a:pPr marL="171450" indent="-171450" algn="ctr" fontAlgn="ctr">
              <a:buFontTx/>
              <a:buChar char="-"/>
            </a:pPr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за нова професия;</a:t>
            </a:r>
          </a:p>
          <a:p>
            <a:pPr marL="171450" indent="-171450" algn="ctr" fontAlgn="ctr">
              <a:buFontTx/>
              <a:buChar char="-"/>
            </a:pPr>
            <a:r>
              <a:rPr lang="ru-RU" sz="1000" b="0" i="0" u="none" strike="noStrike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за актуализирана професия</a:t>
            </a:r>
            <a:endParaRPr lang="ru-RU" sz="1000" b="0" i="0" u="none" strike="noStrike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87F3AC6-8F4D-4725-B0D5-69B7F63B3D76}"/>
              </a:ext>
            </a:extLst>
          </p:cNvPr>
          <p:cNvSpPr/>
          <p:nvPr/>
        </p:nvSpPr>
        <p:spPr>
          <a:xfrm>
            <a:off x="273603" y="3015813"/>
            <a:ext cx="1563332" cy="2377985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 rtl="0" eaLnBrk="1" fontAlgn="b" latinLnBrk="0" hangingPunct="1">
              <a:spcBef>
                <a:spcPts val="0"/>
              </a:spcBef>
              <a:spcAft>
                <a:spcPts val="0"/>
              </a:spcAft>
              <a:buAutoNum type="romanUcPeriod"/>
            </a:pP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Актуализиране на СППОО - Д1</a:t>
            </a:r>
          </a:p>
          <a:p>
            <a:pPr algn="ctr" rtl="0" eaLnBrk="1" fontAlgn="b" latinLnBrk="0" hangingPunct="1">
              <a:spcBef>
                <a:spcPts val="0"/>
              </a:spcBef>
              <a:spcAft>
                <a:spcPts val="0"/>
              </a:spcAft>
            </a:pPr>
            <a:endParaRPr lang="ru-RU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Преглед на всички професии в едно професионално направление и изготвяне на предложения за актуализация на професиите и специалностите</a:t>
            </a:r>
            <a:endParaRPr lang="en-US" sz="1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algn="ctr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ru-RU" sz="1100" b="0" i="0" u="none" strike="noStrike" kern="120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FDA3037-1A91-431B-87A5-8E5AD0F99C36}"/>
              </a:ext>
            </a:extLst>
          </p:cNvPr>
          <p:cNvSpPr/>
          <p:nvPr/>
        </p:nvSpPr>
        <p:spPr>
          <a:xfrm>
            <a:off x="3647529" y="3035288"/>
            <a:ext cx="1571733" cy="2377985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endParaRPr lang="bg-BG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endParaRPr lang="bg-BG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r>
              <a:rPr lang="en-US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Разработване на учебни планове и програми - Д1</a:t>
            </a:r>
          </a:p>
          <a:p>
            <a:pPr marL="171450" indent="-171450" algn="ctr" fontAlgn="ctr">
              <a:buFontTx/>
              <a:buChar char="-"/>
            </a:pPr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за нова професия</a:t>
            </a:r>
          </a:p>
          <a:p>
            <a:pPr marL="171450" indent="-171450" algn="ctr" fontAlgn="ctr">
              <a:buFontTx/>
              <a:buChar char="-"/>
            </a:pPr>
            <a:r>
              <a:rPr lang="ru-RU" sz="1000" b="0" i="0" u="none" strike="noStrike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за актуализирана професия </a:t>
            </a:r>
            <a:endParaRPr lang="ru-RU" sz="1000" b="0" i="0" u="none" strike="noStrike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algn="ctr" fontAlgn="ctr"/>
            <a:r>
              <a:rPr lang="bg-BG" sz="900" i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ru-RU" sz="900" i="1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Авторски екипи от учители в училища с обучение по съответните професии, екперти, разработвали ДОС, представители на бизнеса и висшите училища)</a:t>
            </a:r>
          </a:p>
          <a:p>
            <a:pPr algn="ctr" fontAlgn="ctr"/>
            <a:endParaRPr lang="ru-RU" sz="12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8817909-99B3-45C1-A048-86AE548C887D}"/>
              </a:ext>
            </a:extLst>
          </p:cNvPr>
          <p:cNvSpPr/>
          <p:nvPr/>
        </p:nvSpPr>
        <p:spPr>
          <a:xfrm>
            <a:off x="6950305" y="2208435"/>
            <a:ext cx="1603435" cy="3020868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endParaRPr lang="bg-BG" sz="1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ctr"/>
            <a:r>
              <a:rPr lang="en-US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</a:t>
            </a:r>
            <a:r>
              <a:rPr lang="bg-BG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Обучения за придобиване на квалификация по част от професия - Д3</a:t>
            </a:r>
          </a:p>
          <a:p>
            <a:pPr algn="ctr" fontAlgn="ctr"/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Изготвяне на методология присъждане на кредити и насоки за разработване на програма за обучение по част от професия</a:t>
            </a:r>
            <a:endParaRPr lang="en-US" sz="10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endParaRPr lang="ru-RU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r>
              <a:rPr lang="en-US" sz="900" b="0" i="1" u="none" strike="noStrike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(</a:t>
            </a:r>
            <a:r>
              <a:rPr lang="ru-RU" sz="900" b="0" i="1" u="none" strike="noStrike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Методология и насоки -ССУ</a:t>
            </a:r>
          </a:p>
          <a:p>
            <a:pPr algn="ctr" fontAlgn="ctr"/>
            <a:r>
              <a:rPr lang="ru-RU" sz="900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Провеждане на обучения – на ниво училище</a:t>
            </a:r>
            <a:r>
              <a:rPr lang="en-US" sz="900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)</a:t>
            </a:r>
            <a:endParaRPr lang="bg-BG" sz="900" b="0" i="1" u="none" strike="noStrike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00952A0-9B20-4077-B55B-CE362B730769}"/>
              </a:ext>
            </a:extLst>
          </p:cNvPr>
          <p:cNvSpPr/>
          <p:nvPr/>
        </p:nvSpPr>
        <p:spPr>
          <a:xfrm>
            <a:off x="8593373" y="2208435"/>
            <a:ext cx="1625594" cy="3020868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endParaRPr lang="ru-RU" sz="1200" b="0" i="0" u="none" strike="noStrike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algn="ctr" fontAlgn="ctr"/>
            <a:endParaRPr lang="ru-RU" sz="12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pPr algn="ctr" fontAlgn="ctr"/>
            <a:r>
              <a:rPr lang="ru-RU" sz="1200" b="0" i="0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</a:rPr>
              <a:t>VI. </a:t>
            </a:r>
          </a:p>
          <a:p>
            <a:pPr algn="ctr" fontAlgn="ctr"/>
            <a:r>
              <a:rPr lang="ru-RU" sz="1100" b="0" i="0" u="none" strike="noStrike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Модулно обучение по компетентностни профили на учителите - Д5</a:t>
            </a:r>
          </a:p>
          <a:p>
            <a:pPr algn="ctr" fontAlgn="ctr"/>
            <a:r>
              <a:rPr lang="ru-RU" sz="11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Програми за модулно обучение по професиите от 10-те професионални направления въз основа на компетентностните профили по Д3</a:t>
            </a:r>
            <a:endParaRPr lang="en-US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endParaRPr lang="en-US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r>
              <a:rPr lang="ru-RU" sz="900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Провеждане на обучения – на ниво училище</a:t>
            </a:r>
            <a:endParaRPr lang="bg-BG" sz="900" b="0" i="1" u="none" strike="noStrike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  <a:p>
            <a:pPr algn="ctr" fontAlgn="ctr"/>
            <a:endParaRPr lang="ru-RU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endParaRPr lang="ru-RU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endParaRPr lang="ru-RU" sz="12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6" name="Arrow: Down 45">
            <a:extLst>
              <a:ext uri="{FF2B5EF4-FFF2-40B4-BE49-F238E27FC236}">
                <a16:creationId xmlns:a16="http://schemas.microsoft.com/office/drawing/2014/main" id="{5391E498-F622-47A7-B482-D6AE7DEA446A}"/>
              </a:ext>
            </a:extLst>
          </p:cNvPr>
          <p:cNvSpPr/>
          <p:nvPr/>
        </p:nvSpPr>
        <p:spPr>
          <a:xfrm rot="16200000">
            <a:off x="6270372" y="1918888"/>
            <a:ext cx="216806" cy="1143059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450466A1-3820-4535-8866-9D8F429C5567}"/>
              </a:ext>
            </a:extLst>
          </p:cNvPr>
          <p:cNvSpPr/>
          <p:nvPr/>
        </p:nvSpPr>
        <p:spPr>
          <a:xfrm>
            <a:off x="5512794" y="2696167"/>
            <a:ext cx="182077" cy="31051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Arrow: Down 49">
            <a:extLst>
              <a:ext uri="{FF2B5EF4-FFF2-40B4-BE49-F238E27FC236}">
                <a16:creationId xmlns:a16="http://schemas.microsoft.com/office/drawing/2014/main" id="{214176BB-EB35-450A-9C04-B458EE81362C}"/>
              </a:ext>
            </a:extLst>
          </p:cNvPr>
          <p:cNvSpPr/>
          <p:nvPr/>
        </p:nvSpPr>
        <p:spPr>
          <a:xfrm>
            <a:off x="1055269" y="2692150"/>
            <a:ext cx="182077" cy="31051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Arrow: Down 51">
            <a:extLst>
              <a:ext uri="{FF2B5EF4-FFF2-40B4-BE49-F238E27FC236}">
                <a16:creationId xmlns:a16="http://schemas.microsoft.com/office/drawing/2014/main" id="{9304D252-3208-4A80-B181-3110B125B634}"/>
              </a:ext>
            </a:extLst>
          </p:cNvPr>
          <p:cNvSpPr/>
          <p:nvPr/>
        </p:nvSpPr>
        <p:spPr>
          <a:xfrm>
            <a:off x="7466437" y="1487884"/>
            <a:ext cx="182077" cy="72055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Arrow: Left 53">
            <a:extLst>
              <a:ext uri="{FF2B5EF4-FFF2-40B4-BE49-F238E27FC236}">
                <a16:creationId xmlns:a16="http://schemas.microsoft.com/office/drawing/2014/main" id="{16B88E4D-8735-4C5B-8A41-08D70297C555}"/>
              </a:ext>
            </a:extLst>
          </p:cNvPr>
          <p:cNvSpPr/>
          <p:nvPr/>
        </p:nvSpPr>
        <p:spPr>
          <a:xfrm>
            <a:off x="10344690" y="3018349"/>
            <a:ext cx="1783647" cy="821302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accent2">
                    <a:lumMod val="50000"/>
                  </a:schemeClr>
                </a:solidFill>
              </a:rPr>
              <a:t>Координиране МОН</a:t>
            </a:r>
            <a:endParaRPr lang="bg-BG" sz="11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5" name="Arrow: Left 54">
            <a:extLst>
              <a:ext uri="{FF2B5EF4-FFF2-40B4-BE49-F238E27FC236}">
                <a16:creationId xmlns:a16="http://schemas.microsoft.com/office/drawing/2014/main" id="{DD34C12E-C445-49CA-8AA2-BF5F6E65C11C}"/>
              </a:ext>
            </a:extLst>
          </p:cNvPr>
          <p:cNvSpPr/>
          <p:nvPr/>
        </p:nvSpPr>
        <p:spPr>
          <a:xfrm rot="5400000">
            <a:off x="2096065" y="5688529"/>
            <a:ext cx="1386619" cy="885317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b="1" dirty="0">
                <a:solidFill>
                  <a:schemeClr val="accent2">
                    <a:lumMod val="50000"/>
                  </a:schemeClr>
                </a:solidFill>
              </a:rPr>
              <a:t>Координиране НАПОО</a:t>
            </a:r>
          </a:p>
        </p:txBody>
      </p:sp>
      <p:sp>
        <p:nvSpPr>
          <p:cNvPr id="56" name="Arrow: Left 55">
            <a:extLst>
              <a:ext uri="{FF2B5EF4-FFF2-40B4-BE49-F238E27FC236}">
                <a16:creationId xmlns:a16="http://schemas.microsoft.com/office/drawing/2014/main" id="{AFE81FDF-AB7D-407B-843A-26B594084346}"/>
              </a:ext>
            </a:extLst>
          </p:cNvPr>
          <p:cNvSpPr/>
          <p:nvPr/>
        </p:nvSpPr>
        <p:spPr>
          <a:xfrm rot="5400000">
            <a:off x="3830171" y="5697789"/>
            <a:ext cx="1386619" cy="885317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b="1" dirty="0">
                <a:solidFill>
                  <a:schemeClr val="accent2">
                    <a:lumMod val="50000"/>
                  </a:schemeClr>
                </a:solidFill>
              </a:rPr>
              <a:t>Координиране МОН</a:t>
            </a:r>
          </a:p>
        </p:txBody>
      </p:sp>
      <p:sp>
        <p:nvSpPr>
          <p:cNvPr id="57" name="Arrow: Left 56">
            <a:extLst>
              <a:ext uri="{FF2B5EF4-FFF2-40B4-BE49-F238E27FC236}">
                <a16:creationId xmlns:a16="http://schemas.microsoft.com/office/drawing/2014/main" id="{D08AE0CB-664D-4780-8197-89B1FB713A58}"/>
              </a:ext>
            </a:extLst>
          </p:cNvPr>
          <p:cNvSpPr/>
          <p:nvPr/>
        </p:nvSpPr>
        <p:spPr>
          <a:xfrm rot="5400000">
            <a:off x="361959" y="5697790"/>
            <a:ext cx="1386619" cy="885317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b="1" dirty="0">
                <a:solidFill>
                  <a:schemeClr val="accent2">
                    <a:lumMod val="50000"/>
                  </a:schemeClr>
                </a:solidFill>
              </a:rPr>
              <a:t>ССУ/координиране МОН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C296857-74B4-4FB1-AE1B-12C6FB1F1AAF}"/>
              </a:ext>
            </a:extLst>
          </p:cNvPr>
          <p:cNvSpPr/>
          <p:nvPr/>
        </p:nvSpPr>
        <p:spPr>
          <a:xfrm>
            <a:off x="5273857" y="3035288"/>
            <a:ext cx="1571733" cy="2377985"/>
          </a:xfrm>
          <a:prstGeom prst="rect">
            <a:avLst/>
          </a:prstGeom>
          <a:solidFill>
            <a:schemeClr val="bg2"/>
          </a:solidFill>
          <a:ln>
            <a:solidFill>
              <a:srgbClr val="00206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ctr"/>
            <a:r>
              <a:rPr lang="en-US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</a:t>
            </a:r>
            <a:r>
              <a:rPr lang="bg-BG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1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Изготвяне на компетентностни профили на учителите по професии - Д3</a:t>
            </a:r>
          </a:p>
          <a:p>
            <a:pPr algn="ctr" fontAlgn="ctr"/>
            <a:r>
              <a:rPr lang="bg-BG" sz="1000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Компетентностни</a:t>
            </a:r>
            <a:r>
              <a:rPr lang="bg-BG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профили </a:t>
            </a:r>
            <a:r>
              <a:rPr lang="ru-RU" sz="1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учителите на секторно ниво по професиите в 10-те професионални направления във връзка с модулните обучения</a:t>
            </a:r>
            <a:endParaRPr lang="ru-RU" sz="1100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 fontAlgn="ctr"/>
            <a:r>
              <a:rPr lang="en-US" sz="900" b="0" i="0" u="none" strike="noStrike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(</a:t>
            </a:r>
            <a:r>
              <a:rPr lang="ru-RU" sz="900" b="0" i="1" u="none" strike="noStrike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Междусекторен ССУ</a:t>
            </a:r>
            <a:r>
              <a:rPr lang="en-US" sz="900" b="0" i="1" u="none" strike="noStrike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)</a:t>
            </a:r>
            <a:endParaRPr lang="ru-RU" sz="900" b="0" i="1" u="none" strike="noStrike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CDDC8E4E-2A70-46A3-9C79-5E3AA641B43D}"/>
              </a:ext>
            </a:extLst>
          </p:cNvPr>
          <p:cNvSpPr/>
          <p:nvPr/>
        </p:nvSpPr>
        <p:spPr>
          <a:xfrm>
            <a:off x="4096215" y="1458914"/>
            <a:ext cx="182077" cy="728536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13FB0211-7237-4AC2-BC1A-964C3C35F2CE}"/>
              </a:ext>
            </a:extLst>
          </p:cNvPr>
          <p:cNvSpPr/>
          <p:nvPr/>
        </p:nvSpPr>
        <p:spPr>
          <a:xfrm>
            <a:off x="4381399" y="2683707"/>
            <a:ext cx="182077" cy="31051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1E3DEBD-6176-4322-9983-EA10D60FAD22}"/>
              </a:ext>
            </a:extLst>
          </p:cNvPr>
          <p:cNvSpPr/>
          <p:nvPr/>
        </p:nvSpPr>
        <p:spPr>
          <a:xfrm>
            <a:off x="2698337" y="2692151"/>
            <a:ext cx="182077" cy="310511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4" name="Arrow: Left 33">
            <a:extLst>
              <a:ext uri="{FF2B5EF4-FFF2-40B4-BE49-F238E27FC236}">
                <a16:creationId xmlns:a16="http://schemas.microsoft.com/office/drawing/2014/main" id="{9EED200F-F5A0-466E-B135-AC0AA36F3FF7}"/>
              </a:ext>
            </a:extLst>
          </p:cNvPr>
          <p:cNvSpPr/>
          <p:nvPr/>
        </p:nvSpPr>
        <p:spPr>
          <a:xfrm rot="5400000">
            <a:off x="5366413" y="5689372"/>
            <a:ext cx="1386619" cy="885317"/>
          </a:xfrm>
          <a:prstGeom prst="lef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100" b="1" dirty="0">
                <a:solidFill>
                  <a:schemeClr val="accent2">
                    <a:lumMod val="50000"/>
                  </a:schemeClr>
                </a:solidFill>
              </a:rPr>
              <a:t>Координиране МОН</a:t>
            </a:r>
          </a:p>
        </p:txBody>
      </p:sp>
      <p:sp>
        <p:nvSpPr>
          <p:cNvPr id="7" name="Arrow: Bent-Up 6">
            <a:extLst>
              <a:ext uri="{FF2B5EF4-FFF2-40B4-BE49-F238E27FC236}">
                <a16:creationId xmlns:a16="http://schemas.microsoft.com/office/drawing/2014/main" id="{FA01D2EC-1B3A-4920-934C-88C764A20929}"/>
              </a:ext>
            </a:extLst>
          </p:cNvPr>
          <p:cNvSpPr/>
          <p:nvPr/>
        </p:nvSpPr>
        <p:spPr>
          <a:xfrm>
            <a:off x="6502381" y="5257913"/>
            <a:ext cx="2997291" cy="460656"/>
          </a:xfrm>
          <a:prstGeom prst="bentUpArrow">
            <a:avLst>
              <a:gd name="adj1" fmla="val 25000"/>
              <a:gd name="adj2" fmla="val 22708"/>
              <a:gd name="adj3" fmla="val 25000"/>
            </a:avLst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CA9BF88A-4DB4-4678-AAD6-80D3CB3677BD}"/>
              </a:ext>
            </a:extLst>
          </p:cNvPr>
          <p:cNvSpPr/>
          <p:nvPr/>
        </p:nvSpPr>
        <p:spPr>
          <a:xfrm rot="10605385">
            <a:off x="6456534" y="5424495"/>
            <a:ext cx="179538" cy="194526"/>
          </a:xfrm>
          <a:prstGeom prst="downArrow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05913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53E08-F36C-4E9B-B5DF-1619659D1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031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24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Обхват на ССУ във връзка с професионалните направления и брой професии и специалности в действащия СППОО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F66327A-1DDF-4CF4-92ED-DEA5079658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1758556"/>
              </p:ext>
            </p:extLst>
          </p:nvPr>
        </p:nvGraphicFramePr>
        <p:xfrm>
          <a:off x="332873" y="1325563"/>
          <a:ext cx="11085096" cy="51838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74713">
                  <a:extLst>
                    <a:ext uri="{9D8B030D-6E8A-4147-A177-3AD203B41FA5}">
                      <a16:colId xmlns:a16="http://schemas.microsoft.com/office/drawing/2014/main" val="813495964"/>
                    </a:ext>
                  </a:extLst>
                </a:gridCol>
                <a:gridCol w="414772">
                  <a:extLst>
                    <a:ext uri="{9D8B030D-6E8A-4147-A177-3AD203B41FA5}">
                      <a16:colId xmlns:a16="http://schemas.microsoft.com/office/drawing/2014/main" val="2222206171"/>
                    </a:ext>
                  </a:extLst>
                </a:gridCol>
                <a:gridCol w="6332621">
                  <a:extLst>
                    <a:ext uri="{9D8B030D-6E8A-4147-A177-3AD203B41FA5}">
                      <a16:colId xmlns:a16="http://schemas.microsoft.com/office/drawing/2014/main" val="3747383688"/>
                    </a:ext>
                  </a:extLst>
                </a:gridCol>
                <a:gridCol w="2662990">
                  <a:extLst>
                    <a:ext uri="{9D8B030D-6E8A-4147-A177-3AD203B41FA5}">
                      <a16:colId xmlns:a16="http://schemas.microsoft.com/office/drawing/2014/main" val="1386433585"/>
                    </a:ext>
                  </a:extLst>
                </a:gridCol>
              </a:tblGrid>
              <a:tr h="6210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Сектор / ССУ</a:t>
                      </a: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№ ПН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Професионални направления от СППОО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Професии/Специалности 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Бр.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1414737665"/>
                  </a:ext>
                </a:extLst>
              </a:tr>
              <a:tr h="345019">
                <a:tc rowSpan="2"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1. Туризъм 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811 Хотелиерство, ресторантьорство и кетъринг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10 професии/15 специалности</a:t>
                      </a: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3715535262"/>
                  </a:ext>
                </a:extLst>
              </a:tr>
              <a:tr h="34501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812 Пътувания, туризъм и свободно време</a:t>
                      </a:r>
                    </a:p>
                    <a:p>
                      <a:pPr algn="just"/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 професии/7 специалности</a:t>
                      </a:r>
                    </a:p>
                    <a:p>
                      <a:pPr algn="just"/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3898438990"/>
                  </a:ext>
                </a:extLst>
              </a:tr>
              <a:tr h="42218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2. Лека промишленост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542 Производствени технологии – текстил, облекло, обувки и кожи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16 професии/32 специалности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3200834506"/>
                  </a:ext>
                </a:extLst>
              </a:tr>
              <a:tr h="345019">
                <a:tc rowSpan="2"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3. Строителство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581 Архитектура, урбанизъм и геодезия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en-US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професии/4 специалности</a:t>
                      </a: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12192502"/>
                  </a:ext>
                </a:extLst>
              </a:tr>
              <a:tr h="345019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582 Строителство</a:t>
                      </a:r>
                    </a:p>
                    <a:p>
                      <a:pPr algn="just"/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8 професии/26 специалности</a:t>
                      </a:r>
                    </a:p>
                    <a:p>
                      <a:pPr algn="just"/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1807763735"/>
                  </a:ext>
                </a:extLst>
              </a:tr>
              <a:tr h="354879">
                <a:tc rowSpan="2"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4. Химическа промишленост, дървесина, хартия, пластмаси и стъкло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6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543 Производствени технологии – дървесина, хартия, пластмаси и стъкло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 професии/24 специалности</a:t>
                      </a: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271745051"/>
                  </a:ext>
                </a:extLst>
              </a:tr>
              <a:tr h="279554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7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524 Химични продукти и технологии</a:t>
                      </a:r>
                    </a:p>
                    <a:p>
                      <a:pPr algn="just"/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10 професии/34 специалности</a:t>
                      </a:r>
                    </a:p>
                    <a:p>
                      <a:pPr algn="just"/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558918990"/>
                  </a:ext>
                </a:extLst>
              </a:tr>
              <a:tr h="35496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5.Транспорт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8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525 Моторни превозни средства, кораби и въздухоплавателни средства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12 професии/29 специалности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1650764801"/>
                  </a:ext>
                </a:extLst>
              </a:tr>
              <a:tr h="290660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6. Машиностроене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9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521 Машиностроене, металообработване и металургия</a:t>
                      </a:r>
                    </a:p>
                    <a:p>
                      <a:pPr algn="just"/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bg-BG" sz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14 професии/34 специалности</a:t>
                      </a: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339771292"/>
                  </a:ext>
                </a:extLst>
              </a:tr>
              <a:tr h="385151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7. ИКТ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10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481 Компютърни науки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D7D31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 професии/5 специалности</a:t>
                      </a:r>
                      <a:endParaRPr kumimoji="0" lang="bg-BG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ED7D31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bg-BG" sz="1200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2598310470"/>
                  </a:ext>
                </a:extLst>
              </a:tr>
              <a:tr h="780846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Font typeface="+mj-lt"/>
                        <a:buNone/>
                      </a:pPr>
                      <a:r>
                        <a:rPr lang="bg-BG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8. Междусекторен ССУ</a:t>
                      </a:r>
                      <a:endParaRPr lang="bg-BG" sz="12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45720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200" b="0" u="none" strike="noStrike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За общата професионална подготовка ЗБУТ, Икономика, предприемачество, методология за присъждане на кредити и насоки за разработване на обучителна програма за квалификация по част от професия</a:t>
                      </a:r>
                      <a:endParaRPr lang="bg-BG" sz="1200" b="0" i="0" u="none" strike="noStrike" kern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6583" marR="46583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bg-BG" sz="12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6583" marR="46583" marT="0" marB="0"/>
                </a:tc>
                <a:extLst>
                  <a:ext uri="{0D108BD9-81ED-4DB2-BD59-A6C34878D82A}">
                    <a16:rowId xmlns:a16="http://schemas.microsoft.com/office/drawing/2014/main" val="3602594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653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480</Words>
  <Application>Microsoft Office PowerPoint</Application>
  <PresentationFormat>Widescreen</PresentationFormat>
  <Paragraphs>86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Обхват на ССУ във връзка с професионалните направления и брой професии и специалности в действащия СППОО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Fani Todorova</dc:creator>
  <cp:lastModifiedBy>Vesela Karayaneva</cp:lastModifiedBy>
  <cp:revision>33</cp:revision>
  <dcterms:created xsi:type="dcterms:W3CDTF">2022-11-11T14:06:25Z</dcterms:created>
  <dcterms:modified xsi:type="dcterms:W3CDTF">2022-11-18T14:24:43Z</dcterms:modified>
</cp:coreProperties>
</file>